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12192000"/>
  <p:notesSz cx="6858000" cy="9144000"/>
  <p:embeddedFontLst>
    <p:embeddedFont>
      <p:font typeface="Libre Franklin"/>
      <p:regular r:id="rId33"/>
      <p:bold r:id="rId34"/>
      <p:italic r:id="rId35"/>
      <p:boldItalic r:id="rId36"/>
    </p:embeddedFont>
    <p:embeddedFont>
      <p:font typeface="Libre Franklin Medium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i6SlXaOcmb/iOFkkO2mugHWAVL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FranklinMedium-boldItalic.fntdata"/><Relationship Id="rId20" Type="http://schemas.openxmlformats.org/officeDocument/2006/relationships/slide" Target="slides/slide16.xml"/><Relationship Id="rId41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LibreFranklin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LibreFranklin-italic.fntdata"/><Relationship Id="rId12" Type="http://schemas.openxmlformats.org/officeDocument/2006/relationships/slide" Target="slides/slide8.xml"/><Relationship Id="rId34" Type="http://schemas.openxmlformats.org/officeDocument/2006/relationships/font" Target="fonts/LibreFranklin-bold.fntdata"/><Relationship Id="rId15" Type="http://schemas.openxmlformats.org/officeDocument/2006/relationships/slide" Target="slides/slide11.xml"/><Relationship Id="rId37" Type="http://schemas.openxmlformats.org/officeDocument/2006/relationships/font" Target="fonts/LibreFranklinMedium-regular.fntdata"/><Relationship Id="rId14" Type="http://schemas.openxmlformats.org/officeDocument/2006/relationships/slide" Target="slides/slide10.xml"/><Relationship Id="rId36" Type="http://schemas.openxmlformats.org/officeDocument/2006/relationships/font" Target="fonts/LibreFranklin-boldItalic.fntdata"/><Relationship Id="rId17" Type="http://schemas.openxmlformats.org/officeDocument/2006/relationships/slide" Target="slides/slide13.xml"/><Relationship Id="rId39" Type="http://schemas.openxmlformats.org/officeDocument/2006/relationships/font" Target="fonts/LibreFranklinMedium-italic.fntdata"/><Relationship Id="rId16" Type="http://schemas.openxmlformats.org/officeDocument/2006/relationships/slide" Target="slides/slide12.xml"/><Relationship Id="rId38" Type="http://schemas.openxmlformats.org/officeDocument/2006/relationships/font" Target="fonts/LibreFranklinMedium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મેગ્નેટિક સેન્સર્સ અને સર્કિટ સેન્સર અને સર્કિટ</a:t>
            </a:r>
            <a:endParaRPr/>
          </a:p>
        </p:txBody>
      </p:sp>
      <p:sp>
        <p:nvSpPr>
          <p:cNvPr id="119" name="Google Shape;11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d97cb971a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d97cb971a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d97cb971a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9d97cb971a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d97cb971a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9d97cb971a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d97cb971a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9d97cb971a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d97cb971a_1_3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d97cb971a_1_3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9d97cb971a_1_3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9d97cb971a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Cutting and pasting is prohibited in origami.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29d97cb971a_1_173:notes"/>
          <p:cNvSpPr/>
          <p:nvPr>
            <p:ph idx="2" type="sldImg"/>
          </p:nvPr>
        </p:nvSpPr>
        <p:spPr>
          <a:xfrm>
            <a:off x="1714500" y="685800"/>
            <a:ext cx="3429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d97cb971a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Cutting and pasting is prohibited in origami.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29d97cb971a_1_188:notes"/>
          <p:cNvSpPr/>
          <p:nvPr>
            <p:ph idx="2" type="sldImg"/>
          </p:nvPr>
        </p:nvSpPr>
        <p:spPr>
          <a:xfrm>
            <a:off x="1714500" y="685800"/>
            <a:ext cx="3429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d97cb971a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29d97cb971a_1_197:notes"/>
          <p:cNvSpPr/>
          <p:nvPr>
            <p:ph idx="2" type="sldImg"/>
          </p:nvPr>
        </p:nvSpPr>
        <p:spPr>
          <a:xfrm>
            <a:off x="1714500" y="685800"/>
            <a:ext cx="3429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9d97cb971a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29d97cb971a_1_208:notes"/>
          <p:cNvSpPr/>
          <p:nvPr>
            <p:ph idx="2" type="sldImg"/>
          </p:nvPr>
        </p:nvSpPr>
        <p:spPr>
          <a:xfrm>
            <a:off x="1714500" y="685800"/>
            <a:ext cx="3429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9d97cb971a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Cutting and pasting is prohibited in origami.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29d97cb971a_1_223:notes"/>
          <p:cNvSpPr/>
          <p:nvPr>
            <p:ph idx="2" type="sldImg"/>
          </p:nvPr>
        </p:nvSpPr>
        <p:spPr>
          <a:xfrm>
            <a:off x="1714500" y="685800"/>
            <a:ext cx="3429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c54f0d730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4c54f0d730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પ્લોટ સેન્સર ફ્લોટ સેન્સર ની મદદથી આપણે પાણીનું લેવલ જ્યારે વધે અથવા ઘટે એ  જાણી શકીએ છીએ</a:t>
            </a:r>
            <a:endParaRPr/>
          </a:p>
        </p:txBody>
      </p:sp>
      <p:sp>
        <p:nvSpPr>
          <p:cNvPr id="129" name="Google Shape;129;g24c54f0d730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9d97cb971a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29d97cb971a_1_233:notes"/>
          <p:cNvSpPr/>
          <p:nvPr>
            <p:ph idx="2" type="sldImg"/>
          </p:nvPr>
        </p:nvSpPr>
        <p:spPr>
          <a:xfrm>
            <a:off x="1714500" y="685800"/>
            <a:ext cx="3429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9d97cb971a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29d97cb971a_1_239:notes"/>
          <p:cNvSpPr/>
          <p:nvPr>
            <p:ph idx="2" type="sldImg"/>
          </p:nvPr>
        </p:nvSpPr>
        <p:spPr>
          <a:xfrm>
            <a:off x="1714500" y="685800"/>
            <a:ext cx="3429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9d97cb971a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Cutting and pasting is prohibited in origami.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29d97cb971a_1_246:notes"/>
          <p:cNvSpPr/>
          <p:nvPr>
            <p:ph idx="2" type="sldImg"/>
          </p:nvPr>
        </p:nvSpPr>
        <p:spPr>
          <a:xfrm>
            <a:off x="1714500" y="685800"/>
            <a:ext cx="3429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9d97cb971a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Cutting and pasting is prohibited in origami.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29d97cb971a_1_252:notes"/>
          <p:cNvSpPr/>
          <p:nvPr>
            <p:ph idx="2" type="sldImg"/>
          </p:nvPr>
        </p:nvSpPr>
        <p:spPr>
          <a:xfrm>
            <a:off x="1714500" y="685800"/>
            <a:ext cx="3429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9d97cb971a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Cutting and pasting is prohibited in origami.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29d97cb971a_1_258:notes"/>
          <p:cNvSpPr/>
          <p:nvPr>
            <p:ph idx="2" type="sldImg"/>
          </p:nvPr>
        </p:nvSpPr>
        <p:spPr>
          <a:xfrm>
            <a:off x="1714500" y="685800"/>
            <a:ext cx="3429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9d97cb971a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Cutting and pasting is prohibited in origami.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29d97cb971a_1_264:notes"/>
          <p:cNvSpPr/>
          <p:nvPr>
            <p:ph idx="2" type="sldImg"/>
          </p:nvPr>
        </p:nvSpPr>
        <p:spPr>
          <a:xfrm>
            <a:off x="1714500" y="685800"/>
            <a:ext cx="3429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d97cb971a_1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9d97cb971a_1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9d97cb971a_1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8d17ac35a3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28d17ac35a3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28d17ac35a3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825fbf5696_0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2825fbf5696_0_3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હાથ ઉપર કરો અને પૂછો </a:t>
            </a:r>
            <a:endParaRPr/>
          </a:p>
        </p:txBody>
      </p:sp>
      <p:sp>
        <p:nvSpPr>
          <p:cNvPr id="392" name="Google Shape;392;g2825fbf5696_0_3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d17ac35a3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8d17ac35a3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પ્લેઈન સેન્સર ફ્લેમ સેન્સર ની મદદથી જ્યારે આગ લાગે છે તો એને ડિટેક્ટ કરી શકાય  છે</a:t>
            </a:r>
            <a:endParaRPr/>
          </a:p>
        </p:txBody>
      </p:sp>
      <p:sp>
        <p:nvSpPr>
          <p:cNvPr id="137" name="Google Shape;137;g28d17ac35a3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d97cb971a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9d97cb971a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એલ ડી આર સેન્સર જેને લાઇટ સેન્સર પણ કહેવાય છે તે પ્રકાશના વધવા ઘટવા ઉપર આપણને સંકેત આપે છે</a:t>
            </a:r>
            <a:endParaRPr/>
          </a:p>
        </p:txBody>
      </p:sp>
      <p:sp>
        <p:nvSpPr>
          <p:cNvPr id="144" name="Google Shape;144;g29d97cb971a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d97cb971a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d97cb971a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સોઇલ મોઈશ્ચર સેન્સર જે આપણને  જમીનમાં ભેજ કેટલો છે એનો સંકેત આપે છે</a:t>
            </a:r>
            <a:endParaRPr/>
          </a:p>
        </p:txBody>
      </p:sp>
      <p:sp>
        <p:nvSpPr>
          <p:cNvPr id="151" name="Google Shape;151;g29d97cb971a_1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d97cb971a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9d97cb971a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ટિલ્ટ </a:t>
            </a:r>
            <a:r>
              <a:rPr lang="en-US"/>
              <a:t>સેન્સરની મદદથી જ્યારે એ કોઈ બાજુ નમે છે ત્યારે એ આપણને સંકેત આપે છે</a:t>
            </a:r>
            <a:endParaRPr/>
          </a:p>
        </p:txBody>
      </p:sp>
      <p:sp>
        <p:nvSpPr>
          <p:cNvPr id="158" name="Google Shape;158;g29d97cb971a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9d97cb971a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9d97cb971a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ગેસ સેન્સર એ અલગ અલગ પ્રકારના ગેસને ડિટેક્ટ કરી સંકેત આપવા માટે વપરાય છે</a:t>
            </a:r>
            <a:endParaRPr/>
          </a:p>
        </p:txBody>
      </p:sp>
      <p:sp>
        <p:nvSpPr>
          <p:cNvPr id="166" name="Google Shape;166;g29d97cb971a_1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d97cb971a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9d97cb971a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9d97cb971a_1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d97cb971a_1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9d97cb971a_1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9d97cb971a_1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376" y="5408379"/>
            <a:ext cx="1672075" cy="947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" name="Google Shape;10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d97cb971a_1_16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29d97cb971a_1_16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g29d97cb971a_1_16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d97cb971a_1_309"/>
          <p:cNvSpPr txBox="1"/>
          <p:nvPr>
            <p:ph type="title"/>
          </p:nvPr>
        </p:nvSpPr>
        <p:spPr>
          <a:xfrm>
            <a:off x="3346027" y="282067"/>
            <a:ext cx="5502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5300" u="none" cap="none" strike="noStrike">
                <a:solidFill>
                  <a:srgbClr val="375F9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g29d97cb971a_1_309"/>
          <p:cNvSpPr txBox="1"/>
          <p:nvPr>
            <p:ph idx="1" type="body"/>
          </p:nvPr>
        </p:nvSpPr>
        <p:spPr>
          <a:xfrm>
            <a:off x="842093" y="1569212"/>
            <a:ext cx="10508100" cy="3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g29d97cb971a_1_309"/>
          <p:cNvSpPr txBox="1"/>
          <p:nvPr>
            <p:ph idx="11" type="ftr"/>
          </p:nvPr>
        </p:nvSpPr>
        <p:spPr>
          <a:xfrm>
            <a:off x="2471927" y="6561378"/>
            <a:ext cx="7246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g29d97cb971a_1_309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g29d97cb971a_1_309"/>
          <p:cNvSpPr txBox="1"/>
          <p:nvPr>
            <p:ph idx="12" type="sldNum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" name="Google Shape;4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" name="Google Shape;7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" name="Google Shape;8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28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7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5" Type="http://schemas.openxmlformats.org/officeDocument/2006/relationships/image" Target="../media/image42.png"/><Relationship Id="rId6" Type="http://schemas.openxmlformats.org/officeDocument/2006/relationships/image" Target="../media/image33.png"/><Relationship Id="rId7" Type="http://schemas.openxmlformats.org/officeDocument/2006/relationships/image" Target="../media/image15.png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 txBox="1"/>
          <p:nvPr/>
        </p:nvSpPr>
        <p:spPr>
          <a:xfrm>
            <a:off x="5766825" y="3193500"/>
            <a:ext cx="62691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43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સેન્સર અને સર્કિટ</a:t>
            </a:r>
            <a:endParaRPr b="1" sz="43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"/>
          <p:cNvSpPr txBox="1"/>
          <p:nvPr/>
        </p:nvSpPr>
        <p:spPr>
          <a:xfrm>
            <a:off x="5706225" y="2177700"/>
            <a:ext cx="63903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rPr b="1" lang="en-US" sz="71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Sensor &amp; Circuit</a:t>
            </a:r>
            <a:endParaRPr b="0" i="0" sz="1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000" y="1709975"/>
            <a:ext cx="5429799" cy="30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"/>
          <p:cNvSpPr txBox="1"/>
          <p:nvPr/>
        </p:nvSpPr>
        <p:spPr>
          <a:xfrm>
            <a:off x="6579225" y="4357625"/>
            <a:ext cx="47301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ભૌતિક વિજ્ઞાનના</a:t>
            </a:r>
            <a:r>
              <a:rPr lang="en-US" sz="2000">
                <a:solidFill>
                  <a:srgbClr val="FF0000"/>
                </a:solidFill>
              </a:rPr>
              <a:t> </a:t>
            </a:r>
            <a:r>
              <a:rPr lang="en-US" sz="2000">
                <a:solidFill>
                  <a:srgbClr val="FF0000"/>
                </a:solidFill>
              </a:rPr>
              <a:t>સેન્સર </a:t>
            </a: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વિશેના મહત્વના મુદ્દાઓને આપણે આ ટોપિકમાં શીખીશું</a:t>
            </a:r>
            <a:endParaRPr b="0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 txBox="1"/>
          <p:nvPr/>
        </p:nvSpPr>
        <p:spPr>
          <a:xfrm>
            <a:off x="2722713" y="6273400"/>
            <a:ext cx="70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CSR Initiative of Tata Power &amp; Sai’s Angel Foundation, Vadodara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d97cb971a_1_8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Arduino Uno</a:t>
            </a:r>
            <a:r>
              <a:rPr lang="en-US"/>
              <a:t> Microcontroller</a:t>
            </a:r>
            <a:endParaRPr/>
          </a:p>
        </p:txBody>
      </p:sp>
      <p:sp>
        <p:nvSpPr>
          <p:cNvPr id="206" name="Google Shape;206;g29d97cb971a_1_8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7" name="Google Shape;207;g29d97cb971a_1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750" y="1742100"/>
            <a:ext cx="5674501" cy="4475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d97cb971a_1_8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Make a Simple Circuit using </a:t>
            </a:r>
            <a:r>
              <a:rPr lang="en-US">
                <a:solidFill>
                  <a:srgbClr val="FF0000"/>
                </a:solidFill>
              </a:rPr>
              <a:t>LED and Push Button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13" name="Google Shape;213;g29d97cb971a_1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400" y="1585933"/>
            <a:ext cx="8757186" cy="4631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9d97cb971a_1_86"/>
          <p:cNvSpPr txBox="1"/>
          <p:nvPr/>
        </p:nvSpPr>
        <p:spPr>
          <a:xfrm>
            <a:off x="2341400" y="4713400"/>
            <a:ext cx="4962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25450" lvl="0" marL="6096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Understanding Connections</a:t>
            </a:r>
            <a:endParaRPr sz="1900"/>
          </a:p>
          <a:p>
            <a:pPr indent="-425450" lvl="0" marL="6096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Components</a:t>
            </a:r>
            <a:endParaRPr sz="1900"/>
          </a:p>
          <a:p>
            <a:pPr indent="-425450" lvl="0" marL="6096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Power Source as Arduino</a:t>
            </a:r>
            <a:endParaRPr sz="1900"/>
          </a:p>
          <a:p>
            <a:pPr indent="-425450" lvl="0" marL="6096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Layout of Breadboard</a:t>
            </a:r>
            <a:endParaRPr sz="1900"/>
          </a:p>
          <a:p>
            <a:pPr indent="-425450" lvl="0" marL="6096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Basic Troubleshooting</a:t>
            </a:r>
            <a:endParaRPr sz="1900"/>
          </a:p>
          <a:p>
            <a:pPr indent="-425450" lvl="0" marL="6096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Switch Circuit for on-off </a:t>
            </a:r>
            <a:endParaRPr sz="1900"/>
          </a:p>
        </p:txBody>
      </p:sp>
      <p:sp>
        <p:nvSpPr>
          <p:cNvPr id="215" name="Google Shape;215;g29d97cb971a_1_8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d97cb971a_1_9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Power Lines</a:t>
            </a:r>
            <a:r>
              <a:rPr lang="en-US"/>
              <a:t> in Breadboard</a:t>
            </a:r>
            <a:endParaRPr/>
          </a:p>
        </p:txBody>
      </p:sp>
      <p:sp>
        <p:nvSpPr>
          <p:cNvPr id="221" name="Google Shape;221;g29d97cb971a_1_9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g29d97cb971a_1_93"/>
          <p:cNvSpPr txBox="1"/>
          <p:nvPr/>
        </p:nvSpPr>
        <p:spPr>
          <a:xfrm>
            <a:off x="1879500" y="5172933"/>
            <a:ext cx="6459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5V</a:t>
            </a:r>
            <a:endParaRPr sz="1900"/>
          </a:p>
        </p:txBody>
      </p:sp>
      <p:pic>
        <p:nvPicPr>
          <p:cNvPr id="223" name="Google Shape;223;g29d97cb971a_1_93"/>
          <p:cNvPicPr preferRelativeResize="0"/>
          <p:nvPr/>
        </p:nvPicPr>
        <p:blipFill rotWithShape="1">
          <a:blip r:embed="rId3">
            <a:alphaModFix/>
          </a:blip>
          <a:srcRect b="35504" l="18347" r="25595" t="0"/>
          <a:stretch/>
        </p:blipFill>
        <p:spPr>
          <a:xfrm>
            <a:off x="3020367" y="1576733"/>
            <a:ext cx="7292134" cy="4437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g29d97cb971a_1_93"/>
          <p:cNvCxnSpPr/>
          <p:nvPr/>
        </p:nvCxnSpPr>
        <p:spPr>
          <a:xfrm rot="10800000">
            <a:off x="2322400" y="5462333"/>
            <a:ext cx="190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g29d97cb971a_1_93"/>
          <p:cNvCxnSpPr/>
          <p:nvPr/>
        </p:nvCxnSpPr>
        <p:spPr>
          <a:xfrm>
            <a:off x="4019733" y="5694933"/>
            <a:ext cx="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g29d97cb971a_1_93"/>
          <p:cNvSpPr txBox="1"/>
          <p:nvPr/>
        </p:nvSpPr>
        <p:spPr>
          <a:xfrm>
            <a:off x="3601933" y="6074000"/>
            <a:ext cx="8355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GND</a:t>
            </a:r>
            <a:endParaRPr sz="1900"/>
          </a:p>
        </p:txBody>
      </p:sp>
      <p:sp>
        <p:nvSpPr>
          <p:cNvPr id="227" name="Google Shape;227;g29d97cb971a_1_93"/>
          <p:cNvSpPr txBox="1"/>
          <p:nvPr/>
        </p:nvSpPr>
        <p:spPr>
          <a:xfrm>
            <a:off x="8303600" y="1462800"/>
            <a:ext cx="266700" cy="39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" name="Google Shape;228;g29d97cb971a_1_93"/>
          <p:cNvCxnSpPr>
            <a:stCxn id="227" idx="2"/>
          </p:cNvCxnSpPr>
          <p:nvPr/>
        </p:nvCxnSpPr>
        <p:spPr>
          <a:xfrm rot="-5400000">
            <a:off x="6752450" y="3293700"/>
            <a:ext cx="3812100" cy="443100"/>
          </a:xfrm>
          <a:prstGeom prst="curvedConnector3">
            <a:avLst>
              <a:gd fmla="val 2122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g29d97cb971a_1_93"/>
          <p:cNvSpPr txBox="1"/>
          <p:nvPr/>
        </p:nvSpPr>
        <p:spPr>
          <a:xfrm>
            <a:off x="8708000" y="1230467"/>
            <a:ext cx="49563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Connect this Jumper Wires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d97cb971a_1_10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Connecting </a:t>
            </a:r>
            <a:r>
              <a:rPr lang="en-US">
                <a:solidFill>
                  <a:srgbClr val="FF0000"/>
                </a:solidFill>
              </a:rPr>
              <a:t>Components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35" name="Google Shape;235;g29d97cb971a_1_10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6" name="Google Shape;236;g29d97cb971a_1_106"/>
          <p:cNvPicPr preferRelativeResize="0"/>
          <p:nvPr/>
        </p:nvPicPr>
        <p:blipFill rotWithShape="1">
          <a:blip r:embed="rId3">
            <a:alphaModFix/>
          </a:blip>
          <a:srcRect b="35504" l="18347" r="25595" t="0"/>
          <a:stretch/>
        </p:blipFill>
        <p:spPr>
          <a:xfrm>
            <a:off x="3020367" y="1576733"/>
            <a:ext cx="7292134" cy="443766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9d97cb971a_1_106"/>
          <p:cNvSpPr txBox="1"/>
          <p:nvPr/>
        </p:nvSpPr>
        <p:spPr>
          <a:xfrm>
            <a:off x="232633" y="3592700"/>
            <a:ext cx="16800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GND</a:t>
            </a:r>
            <a:br>
              <a:rPr lang="en-US" sz="1900"/>
            </a:br>
            <a:r>
              <a:rPr lang="en-US" sz="1900"/>
              <a:t>Jumper from Power Line to LED</a:t>
            </a:r>
            <a:endParaRPr sz="1900"/>
          </a:p>
        </p:txBody>
      </p:sp>
      <p:cxnSp>
        <p:nvCxnSpPr>
          <p:cNvPr id="238" name="Google Shape;238;g29d97cb971a_1_106"/>
          <p:cNvCxnSpPr>
            <a:endCxn id="237" idx="3"/>
          </p:cNvCxnSpPr>
          <p:nvPr/>
        </p:nvCxnSpPr>
        <p:spPr>
          <a:xfrm rot="10800000">
            <a:off x="1912633" y="3882050"/>
            <a:ext cx="1482000" cy="865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39" name="Google Shape;239;g29d97cb971a_1_106"/>
          <p:cNvCxnSpPr/>
          <p:nvPr/>
        </p:nvCxnSpPr>
        <p:spPr>
          <a:xfrm rot="10800000">
            <a:off x="2291600" y="2222767"/>
            <a:ext cx="1085700" cy="585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40" name="Google Shape;240;g29d97cb971a_1_106"/>
          <p:cNvSpPr txBox="1"/>
          <p:nvPr/>
        </p:nvSpPr>
        <p:spPr>
          <a:xfrm>
            <a:off x="964933" y="1843733"/>
            <a:ext cx="13356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Short Leg is Negative</a:t>
            </a:r>
            <a:endParaRPr sz="1900"/>
          </a:p>
        </p:txBody>
      </p:sp>
      <p:sp>
        <p:nvSpPr>
          <p:cNvPr id="241" name="Google Shape;241;g29d97cb971a_1_106"/>
          <p:cNvSpPr txBox="1"/>
          <p:nvPr/>
        </p:nvSpPr>
        <p:spPr>
          <a:xfrm>
            <a:off x="7793500" y="1356967"/>
            <a:ext cx="13356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Long Leg is Positive</a:t>
            </a:r>
            <a:endParaRPr sz="1900"/>
          </a:p>
        </p:txBody>
      </p:sp>
      <p:cxnSp>
        <p:nvCxnSpPr>
          <p:cNvPr id="242" name="Google Shape;242;g29d97cb971a_1_106"/>
          <p:cNvCxnSpPr>
            <a:endCxn id="241" idx="1"/>
          </p:cNvCxnSpPr>
          <p:nvPr/>
        </p:nvCxnSpPr>
        <p:spPr>
          <a:xfrm flipH="1" rot="10800000">
            <a:off x="4040800" y="1646317"/>
            <a:ext cx="3752700" cy="1231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43" name="Google Shape;243;g29d97cb971a_1_106"/>
          <p:cNvCxnSpPr/>
          <p:nvPr/>
        </p:nvCxnSpPr>
        <p:spPr>
          <a:xfrm flipH="1" rot="10800000">
            <a:off x="4480100" y="3032667"/>
            <a:ext cx="3360000" cy="706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44" name="Google Shape;244;g29d97cb971a_1_106"/>
          <p:cNvSpPr txBox="1"/>
          <p:nvPr/>
        </p:nvSpPr>
        <p:spPr>
          <a:xfrm>
            <a:off x="7883267" y="2808667"/>
            <a:ext cx="9615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Push Button</a:t>
            </a:r>
            <a:endParaRPr sz="1900"/>
          </a:p>
        </p:txBody>
      </p:sp>
      <p:cxnSp>
        <p:nvCxnSpPr>
          <p:cNvPr id="245" name="Google Shape;245;g29d97cb971a_1_106"/>
          <p:cNvCxnSpPr/>
          <p:nvPr/>
        </p:nvCxnSpPr>
        <p:spPr>
          <a:xfrm rot="5400000">
            <a:off x="2770000" y="4424200"/>
            <a:ext cx="1714500" cy="1602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46" name="Google Shape;246;g29d97cb971a_1_106"/>
          <p:cNvSpPr txBox="1"/>
          <p:nvPr/>
        </p:nvSpPr>
        <p:spPr>
          <a:xfrm>
            <a:off x="1719900" y="6030967"/>
            <a:ext cx="28515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This Vertical line is Connected </a:t>
            </a:r>
            <a:endParaRPr sz="1900"/>
          </a:p>
        </p:txBody>
      </p:sp>
      <p:cxnSp>
        <p:nvCxnSpPr>
          <p:cNvPr id="247" name="Google Shape;247;g29d97cb971a_1_106"/>
          <p:cNvCxnSpPr/>
          <p:nvPr/>
        </p:nvCxnSpPr>
        <p:spPr>
          <a:xfrm>
            <a:off x="4480100" y="5134900"/>
            <a:ext cx="1464900" cy="1240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48" name="Google Shape;248;g29d97cb971a_1_106"/>
          <p:cNvSpPr txBox="1"/>
          <p:nvPr/>
        </p:nvSpPr>
        <p:spPr>
          <a:xfrm>
            <a:off x="5944900" y="6014400"/>
            <a:ext cx="27135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5V</a:t>
            </a:r>
            <a:br>
              <a:rPr lang="en-US" sz="1900">
                <a:solidFill>
                  <a:schemeClr val="dk1"/>
                </a:solidFill>
              </a:rPr>
            </a:br>
            <a:r>
              <a:rPr lang="en-US" sz="1900">
                <a:solidFill>
                  <a:schemeClr val="dk1"/>
                </a:solidFill>
              </a:rPr>
              <a:t>Jumper from Power Line to Switch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29d97cb971a_1_315"/>
          <p:cNvPicPr preferRelativeResize="0"/>
          <p:nvPr/>
        </p:nvPicPr>
        <p:blipFill rotWithShape="1">
          <a:blip r:embed="rId3">
            <a:alphaModFix/>
          </a:blip>
          <a:srcRect b="6725" l="1060" r="746" t="0"/>
          <a:stretch/>
        </p:blipFill>
        <p:spPr>
          <a:xfrm>
            <a:off x="2653675" y="2054825"/>
            <a:ext cx="6977773" cy="27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9d97cb971a_1_315"/>
          <p:cNvSpPr txBox="1"/>
          <p:nvPr/>
        </p:nvSpPr>
        <p:spPr>
          <a:xfrm>
            <a:off x="8712025" y="5170150"/>
            <a:ext cx="1407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FF0000"/>
                </a:solidFill>
              </a:rPr>
              <a:t>Actuators</a:t>
            </a:r>
            <a:endParaRPr b="1" sz="1600">
              <a:solidFill>
                <a:srgbClr val="FF0000"/>
              </a:solidFill>
            </a:endParaRPr>
          </a:p>
        </p:txBody>
      </p:sp>
      <p:cxnSp>
        <p:nvCxnSpPr>
          <p:cNvPr id="256" name="Google Shape;256;g29d97cb971a_1_315"/>
          <p:cNvCxnSpPr>
            <a:stCxn id="255" idx="0"/>
          </p:cNvCxnSpPr>
          <p:nvPr/>
        </p:nvCxnSpPr>
        <p:spPr>
          <a:xfrm rot="10800000">
            <a:off x="8695975" y="4694350"/>
            <a:ext cx="720000" cy="475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" name="Google Shape;257;g29d97cb971a_1_315"/>
          <p:cNvSpPr txBox="1"/>
          <p:nvPr/>
        </p:nvSpPr>
        <p:spPr>
          <a:xfrm>
            <a:off x="7192775" y="1547550"/>
            <a:ext cx="1407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</a:rPr>
              <a:t>Sensor</a:t>
            </a:r>
            <a:endParaRPr b="1" sz="1600">
              <a:solidFill>
                <a:srgbClr val="FF0000"/>
              </a:solidFill>
            </a:endParaRPr>
          </a:p>
        </p:txBody>
      </p:sp>
      <p:cxnSp>
        <p:nvCxnSpPr>
          <p:cNvPr id="258" name="Google Shape;258;g29d97cb971a_1_315"/>
          <p:cNvCxnSpPr>
            <a:stCxn id="257" idx="2"/>
          </p:cNvCxnSpPr>
          <p:nvPr/>
        </p:nvCxnSpPr>
        <p:spPr>
          <a:xfrm flipH="1">
            <a:off x="6918125" y="1907550"/>
            <a:ext cx="978600" cy="323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g29d97cb971a_1_315"/>
          <p:cNvCxnSpPr/>
          <p:nvPr/>
        </p:nvCxnSpPr>
        <p:spPr>
          <a:xfrm flipH="1" rot="10800000">
            <a:off x="2842025" y="3767450"/>
            <a:ext cx="829500" cy="1260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g29d97cb971a_1_315"/>
          <p:cNvSpPr txBox="1"/>
          <p:nvPr/>
        </p:nvSpPr>
        <p:spPr>
          <a:xfrm>
            <a:off x="2161200" y="5005050"/>
            <a:ext cx="1407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</a:rPr>
              <a:t>Controller</a:t>
            </a:r>
            <a:endParaRPr b="1" sz="1600">
              <a:solidFill>
                <a:srgbClr val="FF0000"/>
              </a:solidFill>
            </a:endParaRPr>
          </a:p>
        </p:txBody>
      </p:sp>
      <p:cxnSp>
        <p:nvCxnSpPr>
          <p:cNvPr id="261" name="Google Shape;261;g29d97cb971a_1_315"/>
          <p:cNvCxnSpPr/>
          <p:nvPr/>
        </p:nvCxnSpPr>
        <p:spPr>
          <a:xfrm flipH="1" rot="10800000">
            <a:off x="5452350" y="4211150"/>
            <a:ext cx="822900" cy="81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g29d97cb971a_1_315"/>
          <p:cNvSpPr txBox="1"/>
          <p:nvPr/>
        </p:nvSpPr>
        <p:spPr>
          <a:xfrm>
            <a:off x="4725575" y="5038750"/>
            <a:ext cx="1407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</a:rPr>
              <a:t>Circuits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263" name="Google Shape;263;g29d97cb971a_1_315"/>
          <p:cNvSpPr txBox="1"/>
          <p:nvPr/>
        </p:nvSpPr>
        <p:spPr>
          <a:xfrm>
            <a:off x="7205625" y="1206200"/>
            <a:ext cx="1407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A86E8"/>
                </a:solidFill>
              </a:rPr>
              <a:t>INPUT</a:t>
            </a:r>
            <a:endParaRPr b="1" sz="2400">
              <a:solidFill>
                <a:srgbClr val="4A86E8"/>
              </a:solidFill>
            </a:endParaRPr>
          </a:p>
        </p:txBody>
      </p:sp>
      <p:sp>
        <p:nvSpPr>
          <p:cNvPr id="264" name="Google Shape;264;g29d97cb971a_1_315"/>
          <p:cNvSpPr txBox="1"/>
          <p:nvPr/>
        </p:nvSpPr>
        <p:spPr>
          <a:xfrm>
            <a:off x="8524475" y="5365050"/>
            <a:ext cx="1821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A86E8"/>
                </a:solidFill>
              </a:rPr>
              <a:t>OUTPUT</a:t>
            </a:r>
            <a:endParaRPr b="1" sz="2400">
              <a:solidFill>
                <a:srgbClr val="4A86E8"/>
              </a:solidFill>
            </a:endParaRPr>
          </a:p>
        </p:txBody>
      </p:sp>
      <p:sp>
        <p:nvSpPr>
          <p:cNvPr id="265" name="Google Shape;265;g29d97cb971a_1_315"/>
          <p:cNvSpPr txBox="1"/>
          <p:nvPr/>
        </p:nvSpPr>
        <p:spPr>
          <a:xfrm>
            <a:off x="4346500" y="5197875"/>
            <a:ext cx="249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A86E8"/>
                </a:solidFill>
              </a:rPr>
              <a:t>CONNECTIONS</a:t>
            </a:r>
            <a:endParaRPr b="1" sz="2400">
              <a:solidFill>
                <a:srgbClr val="4A86E8"/>
              </a:solidFill>
            </a:endParaRPr>
          </a:p>
        </p:txBody>
      </p:sp>
      <p:sp>
        <p:nvSpPr>
          <p:cNvPr id="266" name="Google Shape;266;g29d97cb971a_1_315"/>
          <p:cNvSpPr txBox="1"/>
          <p:nvPr/>
        </p:nvSpPr>
        <p:spPr>
          <a:xfrm>
            <a:off x="1835700" y="5246350"/>
            <a:ext cx="2163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A86E8"/>
                </a:solidFill>
              </a:rPr>
              <a:t>LOGICS</a:t>
            </a:r>
            <a:endParaRPr b="1" sz="24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9d97cb971a_1_173"/>
          <p:cNvSpPr txBox="1"/>
          <p:nvPr>
            <p:ph type="title"/>
          </p:nvPr>
        </p:nvSpPr>
        <p:spPr>
          <a:xfrm>
            <a:off x="1455799" y="464900"/>
            <a:ext cx="92805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075">
            <a:normAutofit fontScale="90000"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2203"/>
              <a:buFont typeface="Arial"/>
              <a:buNone/>
            </a:pPr>
            <a:r>
              <a:rPr b="0" lang="en-US" sz="5900">
                <a:latin typeface="Libre Franklin Medium"/>
                <a:ea typeface="Libre Franklin Medium"/>
                <a:cs typeface="Libre Franklin Medium"/>
                <a:sym typeface="Libre Franklin Medium"/>
              </a:rPr>
              <a:t>Let’s Add Some Variation</a:t>
            </a:r>
            <a:endParaRPr b="0" i="0" sz="5900" u="none" cap="none" strike="noStrike">
              <a:solidFill>
                <a:srgbClr val="375F9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272" name="Google Shape;272;g29d97cb971a_1_173"/>
          <p:cNvPicPr preferRelativeResize="0"/>
          <p:nvPr/>
        </p:nvPicPr>
        <p:blipFill rotWithShape="1">
          <a:blip r:embed="rId3">
            <a:alphaModFix/>
          </a:blip>
          <a:srcRect b="14148" l="0" r="24322" t="0"/>
          <a:stretch/>
        </p:blipFill>
        <p:spPr>
          <a:xfrm>
            <a:off x="7377267" y="4082575"/>
            <a:ext cx="4679399" cy="220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g29d97cb971a_1_173"/>
          <p:cNvCxnSpPr/>
          <p:nvPr/>
        </p:nvCxnSpPr>
        <p:spPr>
          <a:xfrm>
            <a:off x="10151714" y="4821850"/>
            <a:ext cx="600000" cy="2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4" name="Google Shape;274;g29d97cb971a_1_173"/>
          <p:cNvPicPr preferRelativeResize="0"/>
          <p:nvPr/>
        </p:nvPicPr>
        <p:blipFill rotWithShape="1">
          <a:blip r:embed="rId3">
            <a:alphaModFix/>
          </a:blip>
          <a:srcRect b="34118" l="0" r="72435" t="24764"/>
          <a:stretch/>
        </p:blipFill>
        <p:spPr>
          <a:xfrm>
            <a:off x="2768056" y="1608675"/>
            <a:ext cx="5497344" cy="315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g29d97cb971a_1_173"/>
          <p:cNvCxnSpPr/>
          <p:nvPr/>
        </p:nvCxnSpPr>
        <p:spPr>
          <a:xfrm flipH="1">
            <a:off x="4058867" y="3599100"/>
            <a:ext cx="883200" cy="948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276" name="Google Shape;276;g29d97cb971a_1_173"/>
          <p:cNvSpPr txBox="1"/>
          <p:nvPr/>
        </p:nvSpPr>
        <p:spPr>
          <a:xfrm>
            <a:off x="2632300" y="4419600"/>
            <a:ext cx="2841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Potentiometer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g29d97cb971a_1_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1700" y="5002123"/>
            <a:ext cx="4122999" cy="128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9d97cb971a_1_1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6465" y="1608675"/>
            <a:ext cx="2640149" cy="1806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9d97cb971a_1_173"/>
          <p:cNvSpPr txBox="1"/>
          <p:nvPr/>
        </p:nvSpPr>
        <p:spPr>
          <a:xfrm>
            <a:off x="8875767" y="3289700"/>
            <a:ext cx="2841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Pinout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29d97cb971a_1_173"/>
          <p:cNvSpPr txBox="1"/>
          <p:nvPr/>
        </p:nvSpPr>
        <p:spPr>
          <a:xfrm>
            <a:off x="573000" y="1987575"/>
            <a:ext cx="13848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29d97cb971a_1_173"/>
          <p:cNvSpPr/>
          <p:nvPr/>
        </p:nvSpPr>
        <p:spPr>
          <a:xfrm>
            <a:off x="119400" y="1486200"/>
            <a:ext cx="2196300" cy="166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Run this giving 5V to </a:t>
            </a:r>
            <a:r>
              <a:rPr i="0" lang="en-US" sz="3200" u="none" cap="none" strike="noStrike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Pin 12</a:t>
            </a:r>
            <a:endParaRPr i="0" sz="19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29d97cb971a_1_188"/>
          <p:cNvPicPr preferRelativeResize="0"/>
          <p:nvPr/>
        </p:nvPicPr>
        <p:blipFill rotWithShape="1">
          <a:blip r:embed="rId3">
            <a:alphaModFix/>
          </a:blip>
          <a:srcRect b="8717" l="0" r="0" t="0"/>
          <a:stretch/>
        </p:blipFill>
        <p:spPr>
          <a:xfrm>
            <a:off x="3755500" y="1681875"/>
            <a:ext cx="7317300" cy="32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9d97cb971a_1_188"/>
          <p:cNvSpPr txBox="1"/>
          <p:nvPr>
            <p:ph type="title"/>
          </p:nvPr>
        </p:nvSpPr>
        <p:spPr>
          <a:xfrm>
            <a:off x="1455799" y="464900"/>
            <a:ext cx="92805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075">
            <a:normAutofit fontScale="90000"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2203"/>
              <a:buFont typeface="Arial"/>
              <a:buNone/>
            </a:pPr>
            <a:r>
              <a:rPr b="0" lang="en-US" sz="5900">
                <a:latin typeface="Libre Franklin Medium"/>
                <a:ea typeface="Libre Franklin Medium"/>
                <a:cs typeface="Libre Franklin Medium"/>
                <a:sym typeface="Libre Franklin Medium"/>
              </a:rPr>
              <a:t>Let’s Add Light Sensor</a:t>
            </a:r>
            <a:endParaRPr b="0" i="0" sz="5900" u="none" cap="none" strike="noStrike">
              <a:solidFill>
                <a:srgbClr val="375F9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88" name="Google Shape;288;g29d97cb971a_1_188"/>
          <p:cNvSpPr/>
          <p:nvPr/>
        </p:nvSpPr>
        <p:spPr>
          <a:xfrm>
            <a:off x="119400" y="1486200"/>
            <a:ext cx="2196300" cy="166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Run this giving 5V to </a:t>
            </a:r>
            <a:r>
              <a:rPr i="0" lang="en-US" sz="3200" u="none" cap="none" strike="noStrike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Pin 11</a:t>
            </a:r>
            <a:endParaRPr i="0" sz="19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89" name="Google Shape;289;g29d97cb971a_1_188"/>
          <p:cNvPicPr preferRelativeResize="0"/>
          <p:nvPr/>
        </p:nvPicPr>
        <p:blipFill rotWithShape="1">
          <a:blip r:embed="rId4">
            <a:alphaModFix/>
          </a:blip>
          <a:srcRect b="14148" l="16697" r="24323" t="0"/>
          <a:stretch/>
        </p:blipFill>
        <p:spPr>
          <a:xfrm>
            <a:off x="553399" y="3528450"/>
            <a:ext cx="4018600" cy="231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9d97cb971a_1_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0342" y="4547175"/>
            <a:ext cx="1650722" cy="151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9d97cb971a_1_197"/>
          <p:cNvSpPr txBox="1"/>
          <p:nvPr>
            <p:ph type="title"/>
          </p:nvPr>
        </p:nvSpPr>
        <p:spPr>
          <a:xfrm>
            <a:off x="1455799" y="464900"/>
            <a:ext cx="92805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075">
            <a:normAutofit fontScale="90000"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2203"/>
              <a:buFont typeface="Arial"/>
              <a:buNone/>
            </a:pPr>
            <a:r>
              <a:rPr b="0" lang="en-US" sz="5900">
                <a:latin typeface="Libre Franklin Medium"/>
                <a:ea typeface="Libre Franklin Medium"/>
                <a:cs typeface="Libre Franklin Medium"/>
                <a:sym typeface="Libre Franklin Medium"/>
              </a:rPr>
              <a:t>Let’s control Servo Motor</a:t>
            </a:r>
            <a:endParaRPr b="0" i="0" sz="5900" u="none" cap="none" strike="noStrike">
              <a:solidFill>
                <a:srgbClr val="375F9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96" name="Google Shape;296;g29d97cb971a_1_197"/>
          <p:cNvSpPr/>
          <p:nvPr/>
        </p:nvSpPr>
        <p:spPr>
          <a:xfrm>
            <a:off x="119400" y="1943400"/>
            <a:ext cx="2196300" cy="166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Run this giving 5V to </a:t>
            </a:r>
            <a:r>
              <a:rPr i="0" lang="en-US" sz="3200" u="none" cap="none" strike="noStrike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Pin 10</a:t>
            </a:r>
            <a:endParaRPr i="0" sz="19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97" name="Google Shape;297;g29d97cb971a_1_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7333" y="1496225"/>
            <a:ext cx="5887200" cy="46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9d97cb971a_1_197"/>
          <p:cNvSpPr/>
          <p:nvPr/>
        </p:nvSpPr>
        <p:spPr>
          <a:xfrm>
            <a:off x="119400" y="4315600"/>
            <a:ext cx="2196300" cy="166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Run this giving 5V to </a:t>
            </a:r>
            <a:r>
              <a:rPr i="0" lang="en-US" sz="3200" u="none" cap="none" strike="noStrike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Pin 8</a:t>
            </a:r>
            <a:endParaRPr i="0" sz="19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9" name="Google Shape;299;g29d97cb971a_1_197"/>
          <p:cNvSpPr txBox="1"/>
          <p:nvPr/>
        </p:nvSpPr>
        <p:spPr>
          <a:xfrm>
            <a:off x="323000" y="1402225"/>
            <a:ext cx="17892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Manual</a:t>
            </a:r>
            <a:endParaRPr i="0" sz="32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0" name="Google Shape;300;g29d97cb971a_1_197"/>
          <p:cNvSpPr txBox="1"/>
          <p:nvPr/>
        </p:nvSpPr>
        <p:spPr>
          <a:xfrm>
            <a:off x="323000" y="3709000"/>
            <a:ext cx="17892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Auto</a:t>
            </a:r>
            <a:endParaRPr i="0" sz="32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01" name="Google Shape;301;g29d97cb971a_1_197"/>
          <p:cNvPicPr preferRelativeResize="0"/>
          <p:nvPr/>
        </p:nvPicPr>
        <p:blipFill rotWithShape="1">
          <a:blip r:embed="rId4">
            <a:alphaModFix/>
          </a:blip>
          <a:srcRect b="42153" l="5508" r="75528" t="30270"/>
          <a:stretch/>
        </p:blipFill>
        <p:spPr>
          <a:xfrm rot="-5400000">
            <a:off x="8588278" y="3715587"/>
            <a:ext cx="2468578" cy="245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d97cb971a_1_208"/>
          <p:cNvSpPr txBox="1"/>
          <p:nvPr>
            <p:ph type="title"/>
          </p:nvPr>
        </p:nvSpPr>
        <p:spPr>
          <a:xfrm>
            <a:off x="1455799" y="464900"/>
            <a:ext cx="92805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075">
            <a:normAutofit fontScale="90000"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2203"/>
              <a:buFont typeface="Arial"/>
              <a:buNone/>
            </a:pPr>
            <a:r>
              <a:rPr b="0" lang="en-US" sz="5900">
                <a:latin typeface="Libre Franklin Medium"/>
                <a:ea typeface="Libre Franklin Medium"/>
                <a:cs typeface="Libre Franklin Medium"/>
                <a:sym typeface="Libre Franklin Medium"/>
              </a:rPr>
              <a:t>Pins (Input)</a:t>
            </a:r>
            <a:endParaRPr b="0" i="0" sz="5900" u="none" cap="none" strike="noStrike">
              <a:solidFill>
                <a:srgbClr val="375F9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07" name="Google Shape;307;g29d97cb971a_1_208"/>
          <p:cNvPicPr preferRelativeResize="0"/>
          <p:nvPr/>
        </p:nvPicPr>
        <p:blipFill rotWithShape="1">
          <a:blip r:embed="rId3">
            <a:alphaModFix/>
          </a:blip>
          <a:srcRect b="32966" l="48442" r="0" t="34723"/>
          <a:stretch/>
        </p:blipFill>
        <p:spPr>
          <a:xfrm>
            <a:off x="936117" y="3106642"/>
            <a:ext cx="2167973" cy="84617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29d97cb971a_1_208"/>
          <p:cNvSpPr txBox="1"/>
          <p:nvPr/>
        </p:nvSpPr>
        <p:spPr>
          <a:xfrm>
            <a:off x="3825945" y="1540526"/>
            <a:ext cx="67356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i="0" lang="en-US" sz="2400" u="none" cap="none" strike="noStrike">
                <a:solidFill>
                  <a:srgbClr val="66666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 pins for power </a:t>
            </a:r>
            <a:r>
              <a:rPr i="0" lang="en-US" sz="2400" u="none" cap="none" strike="noStrike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VCC</a:t>
            </a:r>
            <a:r>
              <a:rPr i="0" lang="en-US" sz="2400" u="none" cap="none" strike="noStrike">
                <a:solidFill>
                  <a:srgbClr val="66666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and ground </a:t>
            </a:r>
            <a:r>
              <a:rPr i="0" lang="en-US" sz="2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GND</a:t>
            </a:r>
            <a:r>
              <a:rPr i="0" lang="en-US" sz="2400" u="none" cap="none" strike="noStrike">
                <a:solidFill>
                  <a:srgbClr val="66666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 i="0" sz="2400" u="none" cap="none" strike="noStrike">
              <a:solidFill>
                <a:srgbClr val="66666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i="0" lang="en-US" sz="2400" u="none" cap="none" strike="noStrike">
                <a:solidFill>
                  <a:srgbClr val="66666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other remained pin will be </a:t>
            </a:r>
            <a:r>
              <a:rPr i="0" lang="en-US" sz="2400" u="none" cap="none" strike="noStrike">
                <a:solidFill>
                  <a:srgbClr val="00662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</a:t>
            </a:r>
            <a:r>
              <a:rPr i="0" lang="en-US" sz="2400" u="none" cap="none" strike="noStrike">
                <a:solidFill>
                  <a:srgbClr val="66666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pin, which will be connected to somewhere in arduino GPIO pins, from which you can read data or write data to the sensor.</a:t>
            </a:r>
            <a:br>
              <a:rPr i="0" lang="en-US" sz="2400" u="none" cap="none" strike="noStrike">
                <a:solidFill>
                  <a:srgbClr val="666666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i="0" lang="en-US" sz="2400" u="none" cap="none" strike="noStrike">
                <a:solidFill>
                  <a:srgbClr val="66666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AO / DO/ Both</a:t>
            </a:r>
            <a:endParaRPr i="0" sz="2400" u="none" cap="none" strike="noStrike">
              <a:solidFill>
                <a:srgbClr val="66666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i="0" sz="2400" u="none" cap="none" strike="noStrike">
              <a:solidFill>
                <a:srgbClr val="66666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i="0" sz="2400" u="none" cap="none" strike="noStrike">
              <a:solidFill>
                <a:srgbClr val="66666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09" name="Google Shape;309;g29d97cb971a_1_208"/>
          <p:cNvPicPr preferRelativeResize="0"/>
          <p:nvPr/>
        </p:nvPicPr>
        <p:blipFill rotWithShape="1">
          <a:blip r:embed="rId4">
            <a:alphaModFix/>
          </a:blip>
          <a:srcRect b="5900" l="9229" r="7920" t="0"/>
          <a:stretch/>
        </p:blipFill>
        <p:spPr>
          <a:xfrm>
            <a:off x="858867" y="1311926"/>
            <a:ext cx="2322452" cy="164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29d97cb971a_1_2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052" y="4298471"/>
            <a:ext cx="2130126" cy="132680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29d97cb971a_1_208"/>
          <p:cNvSpPr txBox="1"/>
          <p:nvPr/>
        </p:nvSpPr>
        <p:spPr>
          <a:xfrm>
            <a:off x="3915867" y="4421472"/>
            <a:ext cx="39999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i="0" lang="en-US" sz="2400" u="none" cap="none" strike="noStrike">
                <a:solidFill>
                  <a:srgbClr val="66666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Analog</a:t>
            </a:r>
            <a:endParaRPr i="0" sz="2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2" name="Google Shape;312;g29d97cb971a_1_208"/>
          <p:cNvSpPr txBox="1"/>
          <p:nvPr/>
        </p:nvSpPr>
        <p:spPr>
          <a:xfrm>
            <a:off x="3972600" y="5328175"/>
            <a:ext cx="18084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i="0" lang="en-US" sz="2400" u="none" cap="none" strike="noStrike">
                <a:solidFill>
                  <a:srgbClr val="66666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Digital</a:t>
            </a:r>
            <a:endParaRPr i="0" sz="2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13" name="Google Shape;313;g29d97cb971a_1_2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6633" y="4316150"/>
            <a:ext cx="24003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9d97cb971a_1_208"/>
          <p:cNvSpPr txBox="1"/>
          <p:nvPr/>
        </p:nvSpPr>
        <p:spPr>
          <a:xfrm>
            <a:off x="10561533" y="4410025"/>
            <a:ext cx="10749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i="0" lang="en-US" sz="2400" u="none" cap="none" strike="noStrike">
                <a:solidFill>
                  <a:srgbClr val="6AA84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AO</a:t>
            </a:r>
            <a:endParaRPr i="0" sz="2400" u="none" cap="none" strike="noStrike">
              <a:solidFill>
                <a:srgbClr val="6AA84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5" name="Google Shape;315;g29d97cb971a_1_208"/>
          <p:cNvSpPr txBox="1"/>
          <p:nvPr/>
        </p:nvSpPr>
        <p:spPr>
          <a:xfrm>
            <a:off x="10561533" y="5556775"/>
            <a:ext cx="10749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i="0" lang="en-US" sz="2400" u="none" cap="none" strike="noStrike">
                <a:solidFill>
                  <a:srgbClr val="4A86E8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</a:t>
            </a:r>
            <a:endParaRPr i="0" sz="2400" u="none" cap="none" strike="noStrike">
              <a:solidFill>
                <a:srgbClr val="4A86E8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6" name="Google Shape;316;g29d97cb971a_1_208"/>
          <p:cNvSpPr txBox="1"/>
          <p:nvPr/>
        </p:nvSpPr>
        <p:spPr>
          <a:xfrm>
            <a:off x="1115900" y="5734550"/>
            <a:ext cx="18084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US" sz="3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3/4 Pins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9d97cb971a_1_223"/>
          <p:cNvSpPr txBox="1"/>
          <p:nvPr>
            <p:ph type="title"/>
          </p:nvPr>
        </p:nvSpPr>
        <p:spPr>
          <a:xfrm>
            <a:off x="1455799" y="464900"/>
            <a:ext cx="92805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075">
            <a:normAutofit fontScale="90000"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2203"/>
              <a:buFont typeface="Arial"/>
              <a:buNone/>
            </a:pPr>
            <a:r>
              <a:rPr b="0" lang="en-US" sz="5900">
                <a:latin typeface="Libre Franklin Medium"/>
                <a:ea typeface="Libre Franklin Medium"/>
                <a:cs typeface="Libre Franklin Medium"/>
                <a:sym typeface="Libre Franklin Medium"/>
              </a:rPr>
              <a:t>Pins (Input)</a:t>
            </a:r>
            <a:endParaRPr b="0" i="0" sz="5900" u="none" cap="none" strike="noStrike">
              <a:solidFill>
                <a:srgbClr val="375F9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22" name="Google Shape;322;g29d97cb971a_1_223"/>
          <p:cNvSpPr txBox="1"/>
          <p:nvPr/>
        </p:nvSpPr>
        <p:spPr>
          <a:xfrm>
            <a:off x="3825945" y="1540526"/>
            <a:ext cx="67356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i="0" lang="en-US" sz="3100" u="none" cap="none" strike="noStrike">
                <a:solidFill>
                  <a:srgbClr val="66666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Other pins Like SDA, SCL, Trig, Echo which are having specific function of sending data.</a:t>
            </a:r>
            <a:endParaRPr i="0" sz="3100" u="none" cap="none" strike="noStrike">
              <a:solidFill>
                <a:srgbClr val="66666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i="0" sz="3100" u="none" cap="none" strike="noStrike">
              <a:solidFill>
                <a:srgbClr val="66666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i="0" lang="en-US" sz="3100" u="none" cap="none" strike="noStrike">
                <a:solidFill>
                  <a:srgbClr val="66666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Which also use special Library made for specific sensors</a:t>
            </a:r>
            <a:endParaRPr i="0" sz="3100" u="none" cap="none" strike="noStrike">
              <a:solidFill>
                <a:srgbClr val="66666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i="0" sz="3100" u="none" cap="none" strike="noStrike">
              <a:solidFill>
                <a:srgbClr val="66666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i="0" lang="en-US" sz="3100" u="none" cap="none" strike="noStrike">
                <a:solidFill>
                  <a:srgbClr val="66666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Each of them also have different Power Supply which is needed to Checked in its technical Specification </a:t>
            </a:r>
            <a:endParaRPr i="0" sz="3100" u="none" cap="none" strike="noStrike">
              <a:solidFill>
                <a:srgbClr val="66666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i="0" sz="3100" u="none" cap="none" strike="noStrike">
              <a:solidFill>
                <a:srgbClr val="66666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i="0" sz="3100" u="none" cap="none" strike="noStrike">
              <a:solidFill>
                <a:srgbClr val="66666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23" name="Google Shape;323;g29d97cb971a_1_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00" y="1273225"/>
            <a:ext cx="1677600" cy="16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9d97cb971a_1_2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331" y="3919198"/>
            <a:ext cx="1905001" cy="190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9d97cb971a_1_2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700" y="2788588"/>
            <a:ext cx="1466400" cy="14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9d97cb971a_1_223"/>
          <p:cNvSpPr txBox="1"/>
          <p:nvPr/>
        </p:nvSpPr>
        <p:spPr>
          <a:xfrm>
            <a:off x="1115900" y="5734550"/>
            <a:ext cx="18084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i="0" lang="en-US" sz="3100" u="none" cap="none" strike="noStrike">
                <a:solidFill>
                  <a:srgbClr val="66666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Specific Pins</a:t>
            </a:r>
            <a:endParaRPr i="0" sz="19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c54f0d730_0_108"/>
          <p:cNvSpPr txBox="1"/>
          <p:nvPr/>
        </p:nvSpPr>
        <p:spPr>
          <a:xfrm>
            <a:off x="1383750" y="1489650"/>
            <a:ext cx="9424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24c54f0d730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325" y="1451325"/>
            <a:ext cx="3955350" cy="39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4c54f0d730_0_108"/>
          <p:cNvSpPr txBox="1"/>
          <p:nvPr/>
        </p:nvSpPr>
        <p:spPr>
          <a:xfrm>
            <a:off x="3236250" y="5549200"/>
            <a:ext cx="571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સેન્સર ની મદદથી આપણે પાણીનું લેવલ જ્યારે વધે અથવા ઘટે એ  જાણી શકીએ છીએ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9d97cb971a_1_233"/>
          <p:cNvSpPr txBox="1"/>
          <p:nvPr>
            <p:ph type="title"/>
          </p:nvPr>
        </p:nvSpPr>
        <p:spPr>
          <a:xfrm>
            <a:off x="1455799" y="464900"/>
            <a:ext cx="92805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075">
            <a:normAutofit fontScale="90000"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2203"/>
              <a:buFont typeface="Arial"/>
              <a:buNone/>
            </a:pPr>
            <a:r>
              <a:rPr b="0" lang="en-US" sz="5900">
                <a:latin typeface="Libre Franklin Medium"/>
                <a:ea typeface="Libre Franklin Medium"/>
                <a:cs typeface="Libre Franklin Medium"/>
                <a:sym typeface="Libre Franklin Medium"/>
              </a:rPr>
              <a:t>Pinouts</a:t>
            </a:r>
            <a:endParaRPr b="0" i="0" sz="5900" u="none" cap="none" strike="noStrike">
              <a:solidFill>
                <a:srgbClr val="375F9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32" name="Google Shape;332;g29d97cb971a_1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084" y="1312700"/>
            <a:ext cx="7706873" cy="502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d97cb971a_1_239"/>
          <p:cNvSpPr txBox="1"/>
          <p:nvPr>
            <p:ph type="title"/>
          </p:nvPr>
        </p:nvSpPr>
        <p:spPr>
          <a:xfrm>
            <a:off x="1455799" y="464900"/>
            <a:ext cx="92805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075">
            <a:normAutofit fontScale="90000"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2203"/>
              <a:buFont typeface="Arial"/>
              <a:buNone/>
            </a:pPr>
            <a:r>
              <a:rPr b="0" lang="en-US" sz="5900">
                <a:latin typeface="Libre Franklin Medium"/>
                <a:ea typeface="Libre Franklin Medium"/>
                <a:cs typeface="Libre Franklin Medium"/>
                <a:sym typeface="Libre Franklin Medium"/>
              </a:rPr>
              <a:t>Servo Pinouts</a:t>
            </a:r>
            <a:endParaRPr b="0" i="0" sz="5900" u="none" cap="none" strike="noStrike">
              <a:solidFill>
                <a:srgbClr val="375F9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38" name="Google Shape;338;g29d97cb971a_1_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8796" y="1579425"/>
            <a:ext cx="4609550" cy="3699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9d97cb971a_1_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400" y="2027074"/>
            <a:ext cx="3216975" cy="22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9d97cb971a_1_246"/>
          <p:cNvSpPr txBox="1"/>
          <p:nvPr>
            <p:ph type="title"/>
          </p:nvPr>
        </p:nvSpPr>
        <p:spPr>
          <a:xfrm>
            <a:off x="1455799" y="464900"/>
            <a:ext cx="92805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075">
            <a:normAutofit fontScale="90000"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2203"/>
              <a:buFont typeface="Arial"/>
              <a:buNone/>
            </a:pPr>
            <a:r>
              <a:rPr b="0" lang="en-US" sz="5900">
                <a:latin typeface="Libre Franklin Medium"/>
                <a:ea typeface="Libre Franklin Medium"/>
                <a:cs typeface="Libre Franklin Medium"/>
                <a:sym typeface="Libre Franklin Medium"/>
              </a:rPr>
              <a:t>More Specifics about Product</a:t>
            </a:r>
            <a:endParaRPr b="0" i="0" sz="5900" u="none" cap="none" strike="noStrike">
              <a:solidFill>
                <a:srgbClr val="375F9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45" name="Google Shape;345;g29d97cb971a_1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217" y="1160300"/>
            <a:ext cx="7541663" cy="50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9d97cb971a_1_252"/>
          <p:cNvSpPr txBox="1"/>
          <p:nvPr>
            <p:ph type="title"/>
          </p:nvPr>
        </p:nvSpPr>
        <p:spPr>
          <a:xfrm>
            <a:off x="1455799" y="464900"/>
            <a:ext cx="92805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075">
            <a:normAutofit fontScale="90000"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2203"/>
              <a:buFont typeface="Arial"/>
              <a:buNone/>
            </a:pPr>
            <a:r>
              <a:rPr b="0" lang="en-US" sz="5900">
                <a:latin typeface="Libre Franklin Medium"/>
                <a:ea typeface="Libre Franklin Medium"/>
                <a:cs typeface="Libre Franklin Medium"/>
                <a:sym typeface="Libre Franklin Medium"/>
              </a:rPr>
              <a:t>Connections</a:t>
            </a:r>
            <a:endParaRPr b="0" i="0" sz="5900" u="none" cap="none" strike="noStrike">
              <a:solidFill>
                <a:srgbClr val="375F9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51" name="Google Shape;351;g29d97cb971a_1_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800" y="1160300"/>
            <a:ext cx="7380298" cy="50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9d97cb971a_1_258"/>
          <p:cNvSpPr txBox="1"/>
          <p:nvPr>
            <p:ph type="title"/>
          </p:nvPr>
        </p:nvSpPr>
        <p:spPr>
          <a:xfrm>
            <a:off x="1455799" y="464900"/>
            <a:ext cx="92805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075">
            <a:normAutofit fontScale="90000"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2203"/>
              <a:buFont typeface="Arial"/>
              <a:buNone/>
            </a:pPr>
            <a:r>
              <a:rPr b="0" lang="en-US" sz="5900">
                <a:latin typeface="Libre Franklin Medium"/>
                <a:ea typeface="Libre Franklin Medium"/>
                <a:cs typeface="Libre Franklin Medium"/>
                <a:sym typeface="Libre Franklin Medium"/>
              </a:rPr>
              <a:t>Project Connections</a:t>
            </a:r>
            <a:endParaRPr b="0" i="0" sz="5900" u="none" cap="none" strike="noStrike">
              <a:solidFill>
                <a:srgbClr val="375F9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57" name="Google Shape;357;g29d97cb971a_1_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384325"/>
            <a:ext cx="8839199" cy="4391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9d97cb971a_1_264"/>
          <p:cNvSpPr txBox="1"/>
          <p:nvPr/>
        </p:nvSpPr>
        <p:spPr>
          <a:xfrm>
            <a:off x="2592805" y="3812313"/>
            <a:ext cx="70065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Component	+	Board + Connection </a:t>
            </a:r>
            <a:endParaRPr i="0" sz="2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63" name="Google Shape;363;g29d97cb971a_1_264"/>
          <p:cNvPicPr preferRelativeResize="0"/>
          <p:nvPr/>
        </p:nvPicPr>
        <p:blipFill rotWithShape="1">
          <a:blip r:embed="rId3">
            <a:alphaModFix/>
          </a:blip>
          <a:srcRect b="27864" l="0" r="0" t="16307"/>
          <a:stretch/>
        </p:blipFill>
        <p:spPr>
          <a:xfrm>
            <a:off x="3306300" y="785450"/>
            <a:ext cx="5579400" cy="23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29d97cb971a_1_264"/>
          <p:cNvSpPr txBox="1"/>
          <p:nvPr/>
        </p:nvSpPr>
        <p:spPr>
          <a:xfrm>
            <a:off x="3111600" y="2924100"/>
            <a:ext cx="59688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375F92"/>
                </a:solidFill>
                <a:latin typeface="Calibri"/>
                <a:ea typeface="Calibri"/>
                <a:cs typeface="Calibri"/>
                <a:sym typeface="Calibri"/>
              </a:rPr>
              <a:t>SEARCH GURU</a:t>
            </a:r>
            <a:endParaRPr b="1" i="0" sz="4800" u="none" cap="none" strike="noStrike">
              <a:solidFill>
                <a:srgbClr val="375F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29d97cb971a_1_264"/>
          <p:cNvSpPr txBox="1"/>
          <p:nvPr/>
        </p:nvSpPr>
        <p:spPr>
          <a:xfrm>
            <a:off x="2363400" y="4165913"/>
            <a:ext cx="7465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Component  A   +   Component B   +   Board</a:t>
            </a:r>
            <a:endParaRPr i="0" sz="2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6" name="Google Shape;366;g29d97cb971a_1_264"/>
          <p:cNvSpPr txBox="1"/>
          <p:nvPr/>
        </p:nvSpPr>
        <p:spPr>
          <a:xfrm>
            <a:off x="2363400" y="4580000"/>
            <a:ext cx="80460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Component  A   +   Component B   +   Category</a:t>
            </a:r>
            <a:endParaRPr i="0" sz="2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7" name="Google Shape;367;g29d97cb971a_1_264"/>
          <p:cNvSpPr txBox="1"/>
          <p:nvPr/>
        </p:nvSpPr>
        <p:spPr>
          <a:xfrm>
            <a:off x="2363400" y="4901975"/>
            <a:ext cx="7465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Component  A   +   Component B   +   Projects</a:t>
            </a:r>
            <a:endParaRPr i="0" sz="2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8" name="Google Shape;368;g29d97cb971a_1_264"/>
          <p:cNvSpPr txBox="1"/>
          <p:nvPr/>
        </p:nvSpPr>
        <p:spPr>
          <a:xfrm>
            <a:off x="2363400" y="5231310"/>
            <a:ext cx="7465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Component  A   +   Board   +   Projects</a:t>
            </a:r>
            <a:endParaRPr i="0" sz="2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69" name="Google Shape;369;g29d97cb971a_1_264"/>
          <p:cNvSpPr txBox="1"/>
          <p:nvPr/>
        </p:nvSpPr>
        <p:spPr>
          <a:xfrm>
            <a:off x="-365760" y="0"/>
            <a:ext cx="3397200" cy="3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200">
            <a:noAutofit/>
          </a:bodyPr>
          <a:lstStyle/>
          <a:p>
            <a:pPr indent="0" lvl="0" marL="0" marR="127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Components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127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Ultrasonic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127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PIR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127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IR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127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Soil Moisture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127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Relay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127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Bluetooth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127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ESP8266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127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Servo</a:t>
            </a:r>
            <a:b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LED-RGB</a:t>
            </a:r>
            <a:b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Potentiometer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127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70" name="Google Shape;370;g29d97cb971a_1_264"/>
          <p:cNvSpPr txBox="1"/>
          <p:nvPr/>
        </p:nvSpPr>
        <p:spPr>
          <a:xfrm>
            <a:off x="2072640" y="0"/>
            <a:ext cx="3397200" cy="3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Boards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Arduino UNO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Arduino Mega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Arduino Nano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NodeMCU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Arduino 101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Intel Galileo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Intel Edison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71" name="Google Shape;371;g29d97cb971a_1_264"/>
          <p:cNvSpPr txBox="1"/>
          <p:nvPr/>
        </p:nvSpPr>
        <p:spPr>
          <a:xfrm>
            <a:off x="2363400" y="5575436"/>
            <a:ext cx="7465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Component  A   +   Projects   +   Website</a:t>
            </a:r>
            <a:endParaRPr i="0" sz="2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2" name="Google Shape;372;g29d97cb971a_1_264"/>
          <p:cNvSpPr txBox="1"/>
          <p:nvPr/>
        </p:nvSpPr>
        <p:spPr>
          <a:xfrm>
            <a:off x="6707407" y="-17425"/>
            <a:ext cx="3397200" cy="3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Websites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Hackaday.io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Makershare.com</a:t>
            </a:r>
            <a:b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Instructables.com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Hackster.io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Arduino.cc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Tinkerfest.in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Adafruit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Sparkfun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73" name="Google Shape;373;g29d97cb971a_1_264"/>
          <p:cNvSpPr txBox="1"/>
          <p:nvPr/>
        </p:nvSpPr>
        <p:spPr>
          <a:xfrm>
            <a:off x="9099606" y="-17425"/>
            <a:ext cx="3397200" cy="3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2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Category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Solar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Security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Energy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Fire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Agriculture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Climate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Drone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Automation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Music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Art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2100" u="none" cap="none" strike="noStrike">
                <a:solidFill>
                  <a:srgbClr val="53535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Toy</a:t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535353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74" name="Google Shape;374;g29d97cb971a_1_264"/>
          <p:cNvPicPr preferRelativeResize="0"/>
          <p:nvPr/>
        </p:nvPicPr>
        <p:blipFill rotWithShape="1">
          <a:blip r:embed="rId4">
            <a:alphaModFix/>
          </a:blip>
          <a:srcRect b="21023" l="0" r="0" t="0"/>
          <a:stretch/>
        </p:blipFill>
        <p:spPr>
          <a:xfrm>
            <a:off x="5272700" y="133200"/>
            <a:ext cx="1304625" cy="6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9d97cb971a_1_7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9d97cb971a_1_7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8d17ac35a3_0_164"/>
          <p:cNvSpPr/>
          <p:nvPr/>
        </p:nvSpPr>
        <p:spPr>
          <a:xfrm>
            <a:off x="531625" y="4323775"/>
            <a:ext cx="8018700" cy="75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28d17ac35a3_0_164"/>
          <p:cNvSpPr txBox="1"/>
          <p:nvPr/>
        </p:nvSpPr>
        <p:spPr>
          <a:xfrm>
            <a:off x="635700" y="1606375"/>
            <a:ext cx="115563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10. </a:t>
            </a:r>
            <a:r>
              <a:rPr b="1" lang="en-US" sz="3000">
                <a:solidFill>
                  <a:schemeClr val="dk1"/>
                </a:solidFill>
              </a:rPr>
              <a:t>Questions </a:t>
            </a: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પ્લાસ્ટિક 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લાકડું 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લોખંડ 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રબર</a:t>
            </a: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825fbf5696_0_311"/>
          <p:cNvSpPr txBox="1"/>
          <p:nvPr/>
        </p:nvSpPr>
        <p:spPr>
          <a:xfrm>
            <a:off x="913200" y="2413050"/>
            <a:ext cx="1036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એક્ટિવિટીમાં કોઈ જગ્યાએ કંઈ ન સમજાયું હોય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g2825fbf5696_0_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6646" y="3483800"/>
            <a:ext cx="1931725" cy="23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825fbf5696_0_311"/>
          <p:cNvSpPr txBox="1"/>
          <p:nvPr/>
        </p:nvSpPr>
        <p:spPr>
          <a:xfrm>
            <a:off x="3754400" y="6129625"/>
            <a:ext cx="434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હાથ ઉપર કરો અને પૂછો 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28d17ac35a3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738" y="702100"/>
            <a:ext cx="4962525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8d17ac35a3_0_32"/>
          <p:cNvSpPr txBox="1"/>
          <p:nvPr/>
        </p:nvSpPr>
        <p:spPr>
          <a:xfrm>
            <a:off x="4596013" y="43143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ફ્લેમ સેન્સર ની મદદથી જ્યારે આગ લાગે છે તો એને ડિટેક્ટ કરી શકાય  છે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d97cb971a_1_11"/>
          <p:cNvSpPr txBox="1"/>
          <p:nvPr/>
        </p:nvSpPr>
        <p:spPr>
          <a:xfrm>
            <a:off x="4596013" y="4314300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એલ ડી આર સેન્સર જેને લાઇટ સેન્સર પણ કહેવાય છે તે પ્રકાશના વધવા ઘટવા ઉપર આપણને સંકેત આપે છે</a:t>
            </a:r>
            <a:endParaRPr b="1" sz="2800"/>
          </a:p>
        </p:txBody>
      </p:sp>
      <p:pic>
        <p:nvPicPr>
          <p:cNvPr id="147" name="Google Shape;147;g29d97cb971a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400" y="152400"/>
            <a:ext cx="4291212" cy="4291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xcluma Soil Moisture Meter Soil Humidity Sensor Water Sensor UNO Respberry:  Amazon.in: Industrial &amp; Scientific" id="153" name="Google Shape;153;g29d97cb971a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263" y="931800"/>
            <a:ext cx="3631475" cy="36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9d97cb971a_1_5"/>
          <p:cNvSpPr txBox="1"/>
          <p:nvPr/>
        </p:nvSpPr>
        <p:spPr>
          <a:xfrm>
            <a:off x="4596000" y="5165025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સોઇલ મોઈશ્ચર સેન્સર જે આપણને  જમીનમાં ભેજ કેટલો છે એનો સંકેત આપે છે</a:t>
            </a:r>
            <a:endParaRPr b="1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nsor de inclinação e vibração SW-200D | Baú da Eletrônica" id="160" name="Google Shape;160;g29d97cb971a_1_21"/>
          <p:cNvPicPr preferRelativeResize="0"/>
          <p:nvPr/>
        </p:nvPicPr>
        <p:blipFill rotWithShape="1">
          <a:blip r:embed="rId3">
            <a:alphaModFix/>
          </a:blip>
          <a:srcRect b="21814" l="0" r="0" t="24040"/>
          <a:stretch/>
        </p:blipFill>
        <p:spPr>
          <a:xfrm>
            <a:off x="3860400" y="1681874"/>
            <a:ext cx="4471200" cy="24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9d97cb971a_1_21"/>
          <p:cNvSpPr txBox="1"/>
          <p:nvPr/>
        </p:nvSpPr>
        <p:spPr>
          <a:xfrm>
            <a:off x="4596000" y="51650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162" name="Google Shape;162;g29d97cb971a_1_21"/>
          <p:cNvSpPr txBox="1"/>
          <p:nvPr/>
        </p:nvSpPr>
        <p:spPr>
          <a:xfrm>
            <a:off x="4596000" y="5103525"/>
            <a:ext cx="3000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ટિલ્ટ સેન્સરની મદદથી જ્યારે એ કોઈ બાજુ નમે છે ત્યારે એ આપણને સંકેત આપે છે</a:t>
            </a:r>
            <a:endParaRPr b="1"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q3 alcohol ethanol sensor breath gas ethanol detection gas sensor module  5v Sale - Banggood.com" id="168" name="Google Shape;168;g29d97cb971a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962" y="1761300"/>
            <a:ext cx="3141125" cy="31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9d97cb971a_1_32"/>
          <p:cNvSpPr txBox="1"/>
          <p:nvPr/>
        </p:nvSpPr>
        <p:spPr>
          <a:xfrm>
            <a:off x="3751525" y="520427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ગેસ સેન્સર એ અલગ અલગ પ્રકારના ગેસને ડિટેક્ટ કરી સંકેત આપવા માટે વપરાય છે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29d97cb971a_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1954" y="3552079"/>
            <a:ext cx="2510225" cy="25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9d97cb971a_1_41"/>
          <p:cNvSpPr txBox="1"/>
          <p:nvPr/>
        </p:nvSpPr>
        <p:spPr>
          <a:xfrm>
            <a:off x="1646650" y="1531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Let’s Make a </a:t>
            </a:r>
            <a:r>
              <a:rPr lang="en-US" sz="2800">
                <a:solidFill>
                  <a:srgbClr val="FF0000"/>
                </a:solidFill>
              </a:rPr>
              <a:t>Simple Circuit</a:t>
            </a:r>
            <a:r>
              <a:rPr lang="en-US" sz="2800">
                <a:solidFill>
                  <a:srgbClr val="000000"/>
                </a:solidFill>
              </a:rPr>
              <a:t> using Component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77" name="Google Shape;177;g29d97cb971a_1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6650" y="2238745"/>
            <a:ext cx="2918134" cy="21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9d97cb971a_1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5325" y="2238750"/>
            <a:ext cx="2454876" cy="18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9d97cb971a_1_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9525" y="4390337"/>
            <a:ext cx="1328050" cy="9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9d97cb971a_1_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3500" y="486895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9d97cb971a_1_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76476" y="2390975"/>
            <a:ext cx="1878051" cy="160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9d97cb971a_1_41"/>
          <p:cNvSpPr txBox="1"/>
          <p:nvPr/>
        </p:nvSpPr>
        <p:spPr>
          <a:xfrm>
            <a:off x="2124425" y="3909225"/>
            <a:ext cx="34449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Jumper Wire</a:t>
            </a:r>
            <a:endParaRPr/>
          </a:p>
        </p:txBody>
      </p:sp>
      <p:sp>
        <p:nvSpPr>
          <p:cNvPr id="183" name="Google Shape;183;g29d97cb971a_1_41"/>
          <p:cNvSpPr txBox="1"/>
          <p:nvPr/>
        </p:nvSpPr>
        <p:spPr>
          <a:xfrm>
            <a:off x="3787340" y="5415225"/>
            <a:ext cx="6366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LEDs</a:t>
            </a:r>
            <a:endParaRPr/>
          </a:p>
        </p:txBody>
      </p:sp>
      <p:sp>
        <p:nvSpPr>
          <p:cNvPr id="184" name="Google Shape;184;g29d97cb971a_1_41"/>
          <p:cNvSpPr txBox="1"/>
          <p:nvPr/>
        </p:nvSpPr>
        <p:spPr>
          <a:xfrm>
            <a:off x="5080825" y="5415225"/>
            <a:ext cx="34449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Push Button Switch</a:t>
            </a:r>
            <a:endParaRPr/>
          </a:p>
        </p:txBody>
      </p:sp>
      <p:sp>
        <p:nvSpPr>
          <p:cNvPr id="185" name="Google Shape;185;g29d97cb971a_1_41"/>
          <p:cNvSpPr txBox="1"/>
          <p:nvPr/>
        </p:nvSpPr>
        <p:spPr>
          <a:xfrm>
            <a:off x="5190975" y="3995900"/>
            <a:ext cx="34449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Breadboard</a:t>
            </a:r>
            <a:endParaRPr/>
          </a:p>
        </p:txBody>
      </p:sp>
      <p:sp>
        <p:nvSpPr>
          <p:cNvPr id="186" name="Google Shape;186;g29d97cb971a_1_41"/>
          <p:cNvSpPr txBox="1"/>
          <p:nvPr/>
        </p:nvSpPr>
        <p:spPr>
          <a:xfrm>
            <a:off x="7939050" y="3995900"/>
            <a:ext cx="12627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Arduino Uno</a:t>
            </a:r>
            <a:endParaRPr/>
          </a:p>
        </p:txBody>
      </p:sp>
      <p:sp>
        <p:nvSpPr>
          <p:cNvPr id="187" name="Google Shape;187;g29d97cb971a_1_41"/>
          <p:cNvSpPr txBox="1"/>
          <p:nvPr/>
        </p:nvSpPr>
        <p:spPr>
          <a:xfrm>
            <a:off x="8234975" y="5472150"/>
            <a:ext cx="12627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USB Cable (A to B)</a:t>
            </a:r>
            <a:endParaRPr/>
          </a:p>
        </p:txBody>
      </p:sp>
      <p:sp>
        <p:nvSpPr>
          <p:cNvPr id="188" name="Google Shape;188;g29d97cb971a_1_41"/>
          <p:cNvSpPr txBox="1"/>
          <p:nvPr/>
        </p:nvSpPr>
        <p:spPr>
          <a:xfrm>
            <a:off x="9807408" y="57494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189" name="Google Shape;189;g29d97cb971a_1_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40825" y="4362375"/>
            <a:ext cx="1076800" cy="10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9d97cb971a_1_41"/>
          <p:cNvSpPr txBox="1"/>
          <p:nvPr/>
        </p:nvSpPr>
        <p:spPr>
          <a:xfrm>
            <a:off x="2124424" y="5441650"/>
            <a:ext cx="9933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Resistors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d97cb971a_1_63"/>
          <p:cNvSpPr txBox="1"/>
          <p:nvPr/>
        </p:nvSpPr>
        <p:spPr>
          <a:xfrm>
            <a:off x="1869150" y="994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Breadboard </a:t>
            </a:r>
            <a:r>
              <a:rPr lang="en-US" sz="2800"/>
              <a:t>Connections </a:t>
            </a:r>
            <a:endParaRPr sz="2800"/>
          </a:p>
        </p:txBody>
      </p:sp>
      <p:pic>
        <p:nvPicPr>
          <p:cNvPr id="197" name="Google Shape;197;g29d97cb971a_1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25" y="2010925"/>
            <a:ext cx="4803476" cy="3139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9d97cb971a_1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9150" y="2010925"/>
            <a:ext cx="1138125" cy="10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9d97cb971a_1_63"/>
          <p:cNvPicPr preferRelativeResize="0"/>
          <p:nvPr/>
        </p:nvPicPr>
        <p:blipFill rotWithShape="1">
          <a:blip r:embed="rId5">
            <a:alphaModFix/>
          </a:blip>
          <a:srcRect b="1197" l="2502" r="1610" t="2211"/>
          <a:stretch/>
        </p:blipFill>
        <p:spPr>
          <a:xfrm>
            <a:off x="7123100" y="1638900"/>
            <a:ext cx="3266650" cy="36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9d97cb971a_1_63"/>
          <p:cNvSpPr txBox="1"/>
          <p:nvPr/>
        </p:nvSpPr>
        <p:spPr>
          <a:xfrm>
            <a:off x="10029908" y="5212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2017-03-18T08:58:46Z</dcterms:created>
  <dc:creator>parth</dc:creator>
</cp:coreProperties>
</file>